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</p:sldIdLst>
  <p:sldSz cx="12192000" cy="6858000"/>
  <p:notesSz cx="6858000" cy="12192000"/>
  <p:embeddedFontLst>
    <p:embeddedFont>
      <p:font typeface="Work Sans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13"/>
  </p:normalViewPr>
  <p:slideViewPr>
    <p:cSldViewPr snapToGrid="0" snapToObjects="1">
      <p:cViewPr varScale="1">
        <p:scale>
          <a:sx n="74" d="100"/>
          <a:sy n="74" d="100"/>
        </p:scale>
        <p:origin x="7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23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DEB21-AE86-CAA6-36A3-019594D9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BCE29-254D-1090-7EC5-D59737850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C82BC-C48B-315B-6D53-BFBB0FCD8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2E7FD-3F27-F1CF-326E-89E5A2605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30722-184B-4EEF-B702-9A45F160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11B72-3D34-C2C3-4764-E5517A520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B4F86-EFE8-4E62-3CC0-9F4CF309B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AF65-7644-7562-AC4E-291F734B9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svg"/><Relationship Id="rId18" Type="http://schemas.openxmlformats.org/officeDocument/2006/relationships/image" Target="../media/image26.sv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41_z_w2vSOsLix0MWyuGNwdJzlHY4Gex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lenacabe/calidadPresentac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685628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s-ES"/>
          </a:p>
        </p:txBody>
      </p:sp>
      <p:pic>
        <p:nvPicPr>
          <p:cNvPr id="3" name="Object 2" descr="6985262"/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80905" y="2284714"/>
            <a:ext cx="11857922" cy="11765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4634"/>
              </a:lnSpc>
              <a:buNone/>
            </a:pPr>
            <a:r>
              <a:rPr lang="en-US" sz="4388" b="1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TestContainers (Browser): Navegadores en contenedores para pruebas E2E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0905" y="3680849"/>
            <a:ext cx="12141459" cy="271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138"/>
              </a:lnSpc>
              <a:spcBef>
                <a:spcPts val="1696"/>
              </a:spcBef>
              <a:buNone/>
            </a:pPr>
            <a:r>
              <a:rPr lang="en-US" sz="2025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Elena Ceinos Abeijón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80905" y="4231257"/>
            <a:ext cx="12141459" cy="271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138"/>
              </a:lnSpc>
              <a:spcBef>
                <a:spcPts val="2154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62065" y="381857"/>
            <a:ext cx="8305795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Ventajas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85934" cy="6856286"/>
          </a:xfrm>
          <a:prstGeom prst="rect">
            <a:avLst/>
          </a:prstGeom>
          <a:solidFill>
            <a:srgbClr val="161616"/>
          </a:solidFill>
        </p:spPr>
        <p:txBody>
          <a:bodyPr/>
          <a:lstStyle/>
          <a:p>
            <a:endParaRPr lang="es-ES"/>
          </a:p>
        </p:txBody>
      </p:sp>
      <p:sp>
        <p:nvSpPr>
          <p:cNvPr id="4" name="Object 3"/>
          <p:cNvSpPr/>
          <p:nvPr/>
        </p:nvSpPr>
        <p:spPr>
          <a:xfrm>
            <a:off x="601694" y="3814047"/>
            <a:ext cx="2482547" cy="6032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376"/>
              </a:lnSpc>
              <a:spcBef>
                <a:spcPts val="1768"/>
              </a:spcBef>
              <a:buNone/>
            </a:pPr>
            <a:r>
              <a:rPr lang="en-US" sz="225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¿Por qué usar TestContainers?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295536" y="2490165"/>
            <a:ext cx="1094965" cy="1094965"/>
          </a:xfrm>
          <a:prstGeom prst="ellipse">
            <a:avLst/>
          </a:prstGeom>
          <a:solidFill>
            <a:srgbClr val="C74EE8"/>
          </a:solidFill>
        </p:spPr>
        <p:txBody>
          <a:bodyPr/>
          <a:lstStyle/>
          <a:p>
            <a:endParaRPr lang="es-ES"/>
          </a:p>
        </p:txBody>
      </p:sp>
      <p:pic>
        <p:nvPicPr>
          <p:cNvPr id="6" name="Object 5" descr="6062423"/>
          <p:cNvPicPr>
            <a:picLocks noChangeAspect="1"/>
          </p:cNvPicPr>
          <p:nvPr/>
        </p:nvPicPr>
        <p:blipFill>
          <a:blip r:embed="rId3"/>
          <a:srcRect l="16667" r="16667"/>
          <a:stretch/>
        </p:blipFill>
        <p:spPr>
          <a:xfrm>
            <a:off x="1295536" y="2490165"/>
            <a:ext cx="1094965" cy="1094965"/>
          </a:xfrm>
          <a:prstGeom prst="ellipse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57291" y="2355658"/>
            <a:ext cx="3838651" cy="32144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52"/>
              </a:lnSpc>
              <a:buSzPct val="100000"/>
              <a:buFont typeface="+mj-lt"/>
              <a:buAutoNum type="arabicPeriod"/>
            </a:pPr>
            <a:r>
              <a:rPr lang="en-US" sz="27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Entornos reproducibles</a:t>
            </a:r>
          </a:p>
          <a:p>
            <a:pPr marL="242900" indent="-242900" algn="l">
              <a:lnSpc>
                <a:spcPts val="2852"/>
              </a:lnSpc>
              <a:spcBef>
                <a:spcPts val="2627"/>
              </a:spcBef>
              <a:buSzPct val="100000"/>
              <a:buFont typeface="+mj-lt"/>
              <a:buAutoNum type="arabicPeriod"/>
            </a:pPr>
            <a:r>
              <a:rPr lang="en-US" sz="27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No requiere instalación de navegadores</a:t>
            </a:r>
          </a:p>
          <a:p>
            <a:pPr marL="242900" indent="-242900" algn="l">
              <a:lnSpc>
                <a:spcPts val="2852"/>
              </a:lnSpc>
              <a:spcBef>
                <a:spcPts val="2627"/>
              </a:spcBef>
              <a:buSzPct val="100000"/>
              <a:buFont typeface="+mj-lt"/>
              <a:buAutoNum type="arabicPeriod"/>
            </a:pPr>
            <a:r>
              <a:rPr lang="en-US" sz="27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Aislamiento total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8127896" y="2355658"/>
            <a:ext cx="3838651" cy="1426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52"/>
              </a:lnSpc>
              <a:buSzPct val="100000"/>
              <a:buFont typeface="+mj-lt"/>
              <a:buAutoNum type="arabicPeriod"/>
            </a:pPr>
            <a:r>
              <a:rPr lang="en-US" sz="27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Ideal para CI/CD</a:t>
            </a:r>
          </a:p>
          <a:p>
            <a:pPr marL="242900" indent="-242900" algn="l">
              <a:lnSpc>
                <a:spcPts val="2852"/>
              </a:lnSpc>
              <a:spcBef>
                <a:spcPts val="2627"/>
              </a:spcBef>
              <a:buSzPct val="100000"/>
              <a:buFont typeface="+mj-lt"/>
              <a:buAutoNum type="arabicPeriod"/>
            </a:pPr>
            <a:r>
              <a:rPr lang="en-US" sz="27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Integración sencilla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186268"/>
            <a:ext cx="3142464" cy="477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762"/>
              </a:lnSpc>
              <a:buNone/>
            </a:pPr>
            <a:r>
              <a:rPr lang="en-US" sz="3563" b="1" dirty="0">
                <a:solidFill>
                  <a:srgbClr val="4ED58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Introducción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650212" y="1442677"/>
            <a:ext cx="1428393" cy="1428393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Object 3" descr="13393021.png"/>
          <p:cNvPicPr>
            <a:picLocks noChangeAspect="1"/>
          </p:cNvPicPr>
          <p:nvPr/>
        </p:nvPicPr>
        <p:blipFill>
          <a:blip r:embed="rId3"/>
          <a:srcRect l="-11350" t="-11350" r="-11350" b="-11350"/>
          <a:stretch/>
        </p:blipFill>
        <p:spPr>
          <a:xfrm>
            <a:off x="4650212" y="1442677"/>
            <a:ext cx="1428393" cy="1428393"/>
          </a:xfrm>
          <a:prstGeom prst="ellipse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80747" y="2968676"/>
            <a:ext cx="2367323" cy="24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Test Containers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288353" y="3317442"/>
            <a:ext cx="2367323" cy="21254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584"/>
              </a:lnSpc>
              <a:spcBef>
                <a:spcPts val="830"/>
              </a:spcBef>
              <a:buSzPct val="100000"/>
              <a:buChar char="•"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Librería para lanzar y controlar contenedores Docker desde el código de test.</a:t>
            </a:r>
          </a:p>
          <a:p>
            <a:pPr marL="242900" indent="-242900" algn="l">
              <a:lnSpc>
                <a:spcPts val="1584"/>
              </a:lnSpc>
              <a:spcBef>
                <a:spcPts val="888"/>
              </a:spcBef>
              <a:buSzPct val="100000"/>
              <a:buChar char="•"/>
            </a:pPr>
            <a:b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</a:b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Ideal para pruebas de integración y sistema en entornos reproducibles  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284803" y="1442677"/>
            <a:ext cx="1428393" cy="1428393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pic>
        <p:nvPicPr>
          <p:cNvPr id="8" name="Object 7" descr="Crome.png"/>
          <p:cNvPicPr>
            <a:picLocks noChangeAspect="1"/>
          </p:cNvPicPr>
          <p:nvPr/>
        </p:nvPicPr>
        <p:blipFill>
          <a:blip r:embed="rId4"/>
          <a:srcRect l="-21449" t="-21449" r="-21449" b="-21449"/>
          <a:stretch/>
        </p:blipFill>
        <p:spPr>
          <a:xfrm>
            <a:off x="7284803" y="1442677"/>
            <a:ext cx="1428393" cy="1428393"/>
          </a:xfrm>
          <a:prstGeom prst="ellipse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846763" y="2968676"/>
            <a:ext cx="2304474" cy="482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TestContainers (Browser)  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951512" y="3558722"/>
            <a:ext cx="2304474" cy="1723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584"/>
              </a:lnSpc>
              <a:spcBef>
                <a:spcPts val="830"/>
              </a:spcBef>
              <a:buSzPct val="100000"/>
              <a:buChar char="•"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Permite ejecutar navegadores reales (Chrome, Firefox) en contenedores.</a:t>
            </a:r>
          </a:p>
          <a:p>
            <a:pPr marL="242900" indent="-242900" algn="l">
              <a:lnSpc>
                <a:spcPts val="1584"/>
              </a:lnSpc>
              <a:spcBef>
                <a:spcPts val="888"/>
              </a:spcBef>
              <a:buSzPct val="100000"/>
              <a:buChar char="•"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Facilita pruebas E2E de interfaces web con Selenium o Selenide.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919395" y="1442677"/>
            <a:ext cx="1428393" cy="1428393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pic>
        <p:nvPicPr>
          <p:cNvPr id="12" name="Object 11" descr="Icon-round-Question_mark.svg.png"/>
          <p:cNvPicPr>
            <a:picLocks noChangeAspect="1"/>
          </p:cNvPicPr>
          <p:nvPr/>
        </p:nvPicPr>
        <p:blipFill>
          <a:blip r:embed="rId5"/>
          <a:srcRect l="-18493" t="-18493" r="-18493" b="-18493"/>
          <a:stretch/>
        </p:blipFill>
        <p:spPr>
          <a:xfrm>
            <a:off x="9919395" y="1442677"/>
            <a:ext cx="1428393" cy="1428393"/>
          </a:xfrm>
          <a:prstGeom prst="ellipse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449929" y="2968676"/>
            <a:ext cx="2367323" cy="24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¿Por qué usarlo?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557535" y="3317442"/>
            <a:ext cx="2367323" cy="12062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584"/>
              </a:lnSpc>
              <a:spcBef>
                <a:spcPts val="830"/>
              </a:spcBef>
              <a:buSzPct val="100000"/>
              <a:buChar char="•"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Aislamiento completo, sin dependencias locales. Entorno reproducible y fácil de integrar en CI/CD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495878"/>
            <a:ext cx="3113771" cy="14326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762"/>
              </a:lnSpc>
              <a:buNone/>
            </a:pPr>
            <a:r>
              <a:rPr lang="en-US" sz="3563" b="1" dirty="0">
                <a:solidFill>
                  <a:srgbClr val="DBE248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Cómo funciona</a:t>
            </a:r>
            <a:r>
              <a:rPr lang="en-US" sz="3563" b="1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Test Containers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4065563"/>
            <a:ext cx="3142464" cy="238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81"/>
              </a:lnSpc>
              <a:spcBef>
                <a:spcPts val="1058"/>
              </a:spcBef>
              <a:buNone/>
            </a:pPr>
            <a:r>
              <a:rPr lang="en-US" sz="1781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Browser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650212" y="599925"/>
            <a:ext cx="1428393" cy="1428393"/>
          </a:xfrm>
          <a:prstGeom prst="ellipse">
            <a:avLst/>
          </a:prstGeom>
          <a:solidFill>
            <a:srgbClr val="DBE248"/>
          </a:solidFill>
        </p:spPr>
        <p:txBody>
          <a:bodyPr/>
          <a:lstStyle/>
          <a:p>
            <a:endParaRPr lang="es-ES"/>
          </a:p>
        </p:txBody>
      </p:sp>
      <p:pic>
        <p:nvPicPr>
          <p:cNvPr id="5" name="Object 4" descr="pngegg.png"/>
          <p:cNvPicPr>
            <a:picLocks noChangeAspect="1"/>
          </p:cNvPicPr>
          <p:nvPr/>
        </p:nvPicPr>
        <p:blipFill>
          <a:blip r:embed="rId3"/>
          <a:srcRect l="-6792" t="-115259" r="-6792" b="-115259"/>
          <a:stretch/>
        </p:blipFill>
        <p:spPr>
          <a:xfrm>
            <a:off x="4650212" y="599925"/>
            <a:ext cx="1428393" cy="1428393"/>
          </a:xfrm>
          <a:prstGeom prst="ellipse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201697" y="2125925"/>
            <a:ext cx="2325423" cy="24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Se lanza el test1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01697" y="2474691"/>
            <a:ext cx="2325423" cy="2010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84"/>
              </a:lnSpc>
              <a:spcBef>
                <a:spcPts val="830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Por ejemplo, con JUnit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284803" y="599925"/>
            <a:ext cx="1428393" cy="1428393"/>
          </a:xfrm>
          <a:prstGeom prst="ellipse">
            <a:avLst/>
          </a:prstGeom>
          <a:solidFill>
            <a:srgbClr val="DBE248"/>
          </a:solidFill>
        </p:spPr>
        <p:txBody>
          <a:bodyPr/>
          <a:lstStyle/>
          <a:p>
            <a:endParaRPr lang="es-ES"/>
          </a:p>
        </p:txBody>
      </p:sp>
      <p:pic>
        <p:nvPicPr>
          <p:cNvPr id="9" name="Object 8" descr="pngegg.png"/>
          <p:cNvPicPr>
            <a:picLocks noChangeAspect="1"/>
          </p:cNvPicPr>
          <p:nvPr/>
        </p:nvPicPr>
        <p:blipFill>
          <a:blip r:embed="rId4"/>
          <a:srcRect l="-23529" t="-23529" r="-23529" b="-23529"/>
          <a:stretch/>
        </p:blipFill>
        <p:spPr>
          <a:xfrm>
            <a:off x="7284803" y="599925"/>
            <a:ext cx="1428393" cy="1428393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857238" y="2125925"/>
            <a:ext cx="2283524" cy="24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TestConainers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57238" y="2474691"/>
            <a:ext cx="2283524" cy="6031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84"/>
              </a:lnSpc>
              <a:spcBef>
                <a:spcPts val="830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Crea un contenedor Docker con navegador (Chrome/Firefox)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919395" y="599925"/>
            <a:ext cx="1428393" cy="1428393"/>
          </a:xfrm>
          <a:prstGeom prst="ellipse">
            <a:avLst/>
          </a:prstGeom>
          <a:solidFill>
            <a:srgbClr val="DBE248"/>
          </a:solidFill>
        </p:spPr>
        <p:txBody>
          <a:bodyPr/>
          <a:lstStyle/>
          <a:p>
            <a:endParaRPr lang="es-ES"/>
          </a:p>
        </p:txBody>
      </p:sp>
      <p:pic>
        <p:nvPicPr>
          <p:cNvPr id="13" name="Object 12" descr="pngegg (1).png"/>
          <p:cNvPicPr>
            <a:picLocks noChangeAspect="1"/>
          </p:cNvPicPr>
          <p:nvPr/>
        </p:nvPicPr>
        <p:blipFill>
          <a:blip r:embed="rId5"/>
          <a:srcRect l="-18966" t="-18966" r="-18966" b="-18966"/>
          <a:stretch/>
        </p:blipFill>
        <p:spPr>
          <a:xfrm>
            <a:off x="9919395" y="599925"/>
            <a:ext cx="1428393" cy="1428393"/>
          </a:xfrm>
          <a:prstGeom prst="ellipse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544203" y="2125925"/>
            <a:ext cx="2178775" cy="482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Selenium o Selenide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544203" y="2715970"/>
            <a:ext cx="2178775" cy="6031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84"/>
              </a:lnSpc>
              <a:spcBef>
                <a:spcPts val="830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interactúa con el navegador dentro del contenedor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5967508" y="3570982"/>
            <a:ext cx="1428393" cy="1428393"/>
          </a:xfrm>
          <a:prstGeom prst="ellipse">
            <a:avLst/>
          </a:prstGeom>
          <a:solidFill>
            <a:srgbClr val="DBE248"/>
          </a:solidFill>
        </p:spPr>
        <p:txBody>
          <a:bodyPr/>
          <a:lstStyle/>
          <a:p>
            <a:endParaRPr lang="es-ES"/>
          </a:p>
        </p:txBody>
      </p:sp>
      <p:pic>
        <p:nvPicPr>
          <p:cNvPr id="17" name="Object 16" descr="mouse-click-icon.png"/>
          <p:cNvPicPr>
            <a:picLocks noChangeAspect="1"/>
          </p:cNvPicPr>
          <p:nvPr/>
        </p:nvPicPr>
        <p:blipFill>
          <a:blip r:embed="rId6"/>
          <a:srcRect l="-34402" t="-34402" r="-34402" b="-34402"/>
          <a:stretch/>
        </p:blipFill>
        <p:spPr>
          <a:xfrm>
            <a:off x="5967508" y="3570982"/>
            <a:ext cx="1428393" cy="1428393"/>
          </a:xfrm>
          <a:prstGeom prst="ellipse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5718015" y="5096982"/>
            <a:ext cx="1927378" cy="482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El test realiza acciones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5718015" y="5687027"/>
            <a:ext cx="1927378" cy="2010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84"/>
              </a:lnSpc>
              <a:spcBef>
                <a:spcPts val="830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en  la interfaz web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8602099" y="3570982"/>
            <a:ext cx="1428393" cy="1428393"/>
          </a:xfrm>
          <a:prstGeom prst="ellipse">
            <a:avLst/>
          </a:prstGeom>
          <a:solidFill>
            <a:srgbClr val="DBE248"/>
          </a:solidFill>
        </p:spPr>
        <p:txBody>
          <a:bodyPr/>
          <a:lstStyle/>
          <a:p>
            <a:endParaRPr lang="es-ES"/>
          </a:p>
        </p:txBody>
      </p:sp>
      <p:pic>
        <p:nvPicPr>
          <p:cNvPr id="21" name="Object 20" descr="delete.png"/>
          <p:cNvPicPr>
            <a:picLocks noChangeAspect="1"/>
          </p:cNvPicPr>
          <p:nvPr/>
        </p:nvPicPr>
        <p:blipFill>
          <a:blip r:embed="rId7"/>
          <a:srcRect l="-4597" t="-4597" r="-4597" b="-4597"/>
          <a:stretch/>
        </p:blipFill>
        <p:spPr>
          <a:xfrm>
            <a:off x="8602099" y="3570982"/>
            <a:ext cx="1428393" cy="1428393"/>
          </a:xfrm>
          <a:prstGeom prst="ellipse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8274045" y="5096982"/>
            <a:ext cx="2084501" cy="482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El contenedor se destruye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8274045" y="5687027"/>
            <a:ext cx="2084501" cy="4020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84"/>
              </a:lnSpc>
              <a:spcBef>
                <a:spcPts val="830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automáticamente al finalizar el test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81857"/>
            <a:ext cx="12188952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Timeline</a:t>
            </a:r>
            <a:endParaRPr lang="en-US" dirty="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871" y="3623357"/>
            <a:ext cx="9351212" cy="2856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85654" y="3156748"/>
            <a:ext cx="952262" cy="952262"/>
          </a:xfrm>
          <a:prstGeom prst="ellipse">
            <a:avLst/>
          </a:prstGeom>
          <a:solidFill>
            <a:srgbClr val="C74EE8"/>
          </a:solidFill>
        </p:spPr>
        <p:txBody>
          <a:bodyPr/>
          <a:lstStyle/>
          <a:p>
            <a:endParaRPr lang="es-ES"/>
          </a:p>
        </p:txBody>
      </p:sp>
      <p:sp>
        <p:nvSpPr>
          <p:cNvPr id="5" name="Object 4"/>
          <p:cNvSpPr/>
          <p:nvPr/>
        </p:nvSpPr>
        <p:spPr>
          <a:xfrm>
            <a:off x="438040" y="3541819"/>
            <a:ext cx="1047488" cy="180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26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Start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0751037" y="3156748"/>
            <a:ext cx="952262" cy="952262"/>
          </a:xfrm>
          <a:prstGeom prst="ellipse">
            <a:avLst/>
          </a:prstGeom>
          <a:solidFill>
            <a:srgbClr val="C74EE8"/>
          </a:solidFill>
        </p:spPr>
        <p:txBody>
          <a:bodyPr/>
          <a:lstStyle/>
          <a:p>
            <a:endParaRPr lang="es-ES"/>
          </a:p>
        </p:txBody>
      </p:sp>
      <p:sp>
        <p:nvSpPr>
          <p:cNvPr id="7" name="Object 6"/>
          <p:cNvSpPr/>
          <p:nvPr/>
        </p:nvSpPr>
        <p:spPr>
          <a:xfrm>
            <a:off x="10703423" y="3541819"/>
            <a:ext cx="1047488" cy="180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26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End</a:t>
            </a:r>
            <a:endParaRPr lang="en-US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1489" y="2233340"/>
            <a:ext cx="19045" cy="14093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877" y="3575744"/>
            <a:ext cx="114271" cy="123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0782" y="3623357"/>
            <a:ext cx="19045" cy="14950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3170" y="3575744"/>
            <a:ext cx="114271" cy="1237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03856" y="1542664"/>
            <a:ext cx="19045" cy="21044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6242" y="3575744"/>
            <a:ext cx="123794" cy="1237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3941" y="3623357"/>
            <a:ext cx="19045" cy="16283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56328" y="3575744"/>
            <a:ext cx="114271" cy="1237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00197" y="1648841"/>
            <a:ext cx="19045" cy="19997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52584" y="3575744"/>
            <a:ext cx="123794" cy="1237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46476" y="3623357"/>
            <a:ext cx="19045" cy="15712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98863" y="3575744"/>
            <a:ext cx="123794" cy="1237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96420" y="2292571"/>
            <a:ext cx="19045" cy="13522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548807" y="3575744"/>
            <a:ext cx="114271" cy="123794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906203" y="2203896"/>
            <a:ext cx="1770255" cy="208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Start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1906203" y="2487432"/>
            <a:ext cx="1770255" cy="301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b="1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Se lanza el test desde JUnit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1906203" y="2875241"/>
            <a:ext cx="1770255" cy="4524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666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El test testHttpCat404Direct() comienza.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995517" y="4120519"/>
            <a:ext cx="2074026" cy="624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TestContainers crea Chrome en Docker  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2995517" y="4820193"/>
            <a:ext cx="2074026" cy="301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Se lanza un navegador real en un contenedor.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4308637" y="1513263"/>
            <a:ext cx="1518858" cy="416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Se inicia la grabación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4308637" y="2004868"/>
            <a:ext cx="1518858" cy="301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withRecordingMode (RECORD_ALL)  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4308637" y="2392677"/>
            <a:ext cx="1518858" cy="4524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666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Todo lo que hace el navegador queda grabado.  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5908673" y="4590847"/>
            <a:ext cx="2157825" cy="208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Se abre la url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5908673" y="4874383"/>
            <a:ext cx="2157825" cy="1508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https://http.cat/status/404  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5908673" y="5111377"/>
            <a:ext cx="2157825" cy="1508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666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Usa RemoteWebDriver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6904908" y="1619453"/>
            <a:ext cx="1948328" cy="416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Espera con WebDriverWait</a:t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6904908" y="2111058"/>
            <a:ext cx="1948328" cy="4524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El test busca una imagen con src que contenga 404  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6904908" y="2638969"/>
            <a:ext cx="1948328" cy="208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spcBef>
                <a:spcPts val="583"/>
              </a:spcBef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  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9251222" y="4376132"/>
            <a:ext cx="1895953" cy="208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Verificación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9251222" y="4659668"/>
            <a:ext cx="1895953" cy="1508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Comprueba la visibilidad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9251222" y="4896662"/>
            <a:ext cx="1895953" cy="301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666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assertTrue(img404. isDisplayed())  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9701172" y="2263160"/>
            <a:ext cx="1885479" cy="208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40"/>
              </a:lnSpc>
              <a:buNone/>
            </a:pPr>
            <a:r>
              <a:rPr lang="en-US" sz="1552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End</a:t>
            </a:r>
            <a:endParaRPr lang="en-US" dirty="0"/>
          </a:p>
        </p:txBody>
      </p:sp>
      <p:sp>
        <p:nvSpPr>
          <p:cNvPr id="40" name="Object 39"/>
          <p:cNvSpPr/>
          <p:nvPr/>
        </p:nvSpPr>
        <p:spPr>
          <a:xfrm>
            <a:off x="9701172" y="2546696"/>
            <a:ext cx="1885479" cy="4524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88"/>
              </a:lnSpc>
              <a:spcBef>
                <a:spcPts val="583"/>
              </a:spcBef>
              <a:buNone/>
            </a:pPr>
            <a:r>
              <a:rPr lang="en-US" sz="1125" dirty="0">
                <a:solidFill>
                  <a:srgbClr val="5A5A4C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El contenedor se borra y se guarda el video en target/videos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0" y="6189702"/>
            <a:ext cx="12188952" cy="666583"/>
          </a:xfrm>
          <a:prstGeom prst="rect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191CC-6B17-97A2-4E9C-BD1EBBEA2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5E0BDA86-7293-0C43-AB53-192BC6CF7088}"/>
              </a:ext>
            </a:extLst>
          </p:cNvPr>
          <p:cNvSpPr/>
          <p:nvPr/>
        </p:nvSpPr>
        <p:spPr>
          <a:xfrm>
            <a:off x="1458331" y="903194"/>
            <a:ext cx="4036334" cy="925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C8B17BC-E1A2-E090-9EED-B86F7C2BA913}"/>
              </a:ext>
            </a:extLst>
          </p:cNvPr>
          <p:cNvSpPr/>
          <p:nvPr/>
        </p:nvSpPr>
        <p:spPr>
          <a:xfrm>
            <a:off x="0" y="6189702"/>
            <a:ext cx="12188952" cy="666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endParaRPr lang="es-ES"/>
          </a:p>
        </p:txBody>
      </p:sp>
      <p:sp>
        <p:nvSpPr>
          <p:cNvPr id="4" name="CuadroTexto 3">
            <a:hlinkClick r:id="rId3"/>
            <a:extLst>
              <a:ext uri="{FF2B5EF4-FFF2-40B4-BE49-F238E27FC236}">
                <a16:creationId xmlns:a16="http://schemas.microsoft.com/office/drawing/2014/main" id="{D759166E-B6B8-7DA5-4DBC-67C8DA34060B}"/>
              </a:ext>
            </a:extLst>
          </p:cNvPr>
          <p:cNvSpPr txBox="1"/>
          <p:nvPr/>
        </p:nvSpPr>
        <p:spPr>
          <a:xfrm>
            <a:off x="5989452" y="903194"/>
            <a:ext cx="5336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 err="1"/>
              <a:t>TestContainers</a:t>
            </a:r>
            <a:r>
              <a:rPr lang="es-ES" sz="3200" dirty="0"/>
              <a:t> Demo</a:t>
            </a:r>
          </a:p>
        </p:txBody>
      </p:sp>
      <p:sp>
        <p:nvSpPr>
          <p:cNvPr id="7" name="Object 1">
            <a:extLst>
              <a:ext uri="{FF2B5EF4-FFF2-40B4-BE49-F238E27FC236}">
                <a16:creationId xmlns:a16="http://schemas.microsoft.com/office/drawing/2014/main" id="{AEA0763F-0FE0-368F-B341-12FF70B11314}"/>
              </a:ext>
            </a:extLst>
          </p:cNvPr>
          <p:cNvSpPr/>
          <p:nvPr/>
        </p:nvSpPr>
        <p:spPr>
          <a:xfrm>
            <a:off x="1458331" y="3083645"/>
            <a:ext cx="4036334" cy="925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Repositorio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28E07E-8A5F-CDA9-7CED-0900F014BCEE}"/>
              </a:ext>
            </a:extLst>
          </p:cNvPr>
          <p:cNvSpPr txBox="1"/>
          <p:nvPr/>
        </p:nvSpPr>
        <p:spPr>
          <a:xfrm>
            <a:off x="6149498" y="3108037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hlinkClick r:id="rId4"/>
              </a:rPr>
              <a:t>GitHub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45840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397" y="315139"/>
            <a:ext cx="4688536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Desglose de código</a:t>
            </a:r>
            <a:endParaRPr lang="en-U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D87D2D6-4E3F-32D2-A76C-CBE614F63935}"/>
              </a:ext>
            </a:extLst>
          </p:cNvPr>
          <p:cNvSpPr txBox="1"/>
          <p:nvPr/>
        </p:nvSpPr>
        <p:spPr>
          <a:xfrm>
            <a:off x="6096000" y="688045"/>
            <a:ext cx="6246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Selenium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org.openqa.selenium.By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org.openqa.selenium.WebDriver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org.openqa.selenium.WebElement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org.openqa.selenium.chrome.ChromeOptions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org.openqa.selenium.remote.RemoteWebDriver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org.openqa.selenium.support.ui.ExpectedConditions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org.openqa.selenium.support.ui.WebDriverWait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endParaRPr lang="es-ES" dirty="0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E6156D1D-F346-D807-7710-4DDECEA9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7" y="923994"/>
            <a:ext cx="5504158" cy="3387174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EF72C1D1-F1F1-370A-AEA7-2E8C8DE86F64}"/>
              </a:ext>
            </a:extLst>
          </p:cNvPr>
          <p:cNvSpPr txBox="1"/>
          <p:nvPr/>
        </p:nvSpPr>
        <p:spPr>
          <a:xfrm>
            <a:off x="6096000" y="3518671"/>
            <a:ext cx="5947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containers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org.testcontainers.containers.BrowserWebDriverContainer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org.testcontainers.junit.jupiter.Container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org.testcontainers.junit.jupiter.Testcontainers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FD7BD90-7A9F-03EC-9E38-BFE2FED21070}"/>
              </a:ext>
            </a:extLst>
          </p:cNvPr>
          <p:cNvSpPr txBox="1"/>
          <p:nvPr/>
        </p:nvSpPr>
        <p:spPr>
          <a:xfrm>
            <a:off x="473412" y="4433828"/>
            <a:ext cx="4913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Java/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JUnit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java.io.File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java.net.URL;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java.time.Duration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static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org.junit.jupiter.api.Assertions.assertTrue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org.junit.jupiter.api.Test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endParaRPr lang="es-ES" dirty="0"/>
          </a:p>
        </p:txBody>
      </p:sp>
      <p:sp>
        <p:nvSpPr>
          <p:cNvPr id="61" name="Object 2">
            <a:extLst>
              <a:ext uri="{FF2B5EF4-FFF2-40B4-BE49-F238E27FC236}">
                <a16:creationId xmlns:a16="http://schemas.microsoft.com/office/drawing/2014/main" id="{7ABDB090-79B1-E0FD-24EF-FD855714BC1D}"/>
              </a:ext>
            </a:extLst>
          </p:cNvPr>
          <p:cNvSpPr/>
          <p:nvPr/>
        </p:nvSpPr>
        <p:spPr>
          <a:xfrm>
            <a:off x="5962683" y="838202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62" name="Object 2">
            <a:extLst>
              <a:ext uri="{FF2B5EF4-FFF2-40B4-BE49-F238E27FC236}">
                <a16:creationId xmlns:a16="http://schemas.microsoft.com/office/drawing/2014/main" id="{E6224B86-FA2D-119C-0850-443A5D891C92}"/>
              </a:ext>
            </a:extLst>
          </p:cNvPr>
          <p:cNvSpPr/>
          <p:nvPr/>
        </p:nvSpPr>
        <p:spPr>
          <a:xfrm>
            <a:off x="5962682" y="3691721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63" name="Object 2">
            <a:extLst>
              <a:ext uri="{FF2B5EF4-FFF2-40B4-BE49-F238E27FC236}">
                <a16:creationId xmlns:a16="http://schemas.microsoft.com/office/drawing/2014/main" id="{A9380705-637B-C3E2-A93E-8D530FC4B6E5}"/>
              </a:ext>
            </a:extLst>
          </p:cNvPr>
          <p:cNvSpPr/>
          <p:nvPr/>
        </p:nvSpPr>
        <p:spPr>
          <a:xfrm>
            <a:off x="263643" y="4539517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53AC-2C4C-9FCA-0D35-D3663CE29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15EB2FF1-C5FB-CE51-FB2A-7E870CABBFD4}"/>
              </a:ext>
            </a:extLst>
          </p:cNvPr>
          <p:cNvSpPr/>
          <p:nvPr/>
        </p:nvSpPr>
        <p:spPr>
          <a:xfrm>
            <a:off x="281397" y="315139"/>
            <a:ext cx="4688536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dirty="0">
                <a:solidFill>
                  <a:srgbClr val="2A2921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Desglose de código</a:t>
            </a:r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9133626-30E6-CB39-EC97-D75B42AB5DC5}"/>
              </a:ext>
            </a:extLst>
          </p:cNvPr>
          <p:cNvSpPr/>
          <p:nvPr/>
        </p:nvSpPr>
        <p:spPr>
          <a:xfrm>
            <a:off x="5888298" y="817933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C70934B-5723-D996-F588-30C99097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86" y="1092617"/>
            <a:ext cx="4920887" cy="4144185"/>
          </a:xfrm>
          <a:prstGeom prst="rect">
            <a:avLst/>
          </a:prstGeom>
        </p:spPr>
      </p:pic>
      <p:sp>
        <p:nvSpPr>
          <p:cNvPr id="40" name="Object 4">
            <a:extLst>
              <a:ext uri="{FF2B5EF4-FFF2-40B4-BE49-F238E27FC236}">
                <a16:creationId xmlns:a16="http://schemas.microsoft.com/office/drawing/2014/main" id="{656DFB34-3B5E-8C66-349F-F5EC22694CBB}"/>
              </a:ext>
            </a:extLst>
          </p:cNvPr>
          <p:cNvSpPr/>
          <p:nvPr/>
        </p:nvSpPr>
        <p:spPr>
          <a:xfrm>
            <a:off x="5542012" y="7005663"/>
            <a:ext cx="6246302" cy="4713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84"/>
              </a:lnSpc>
              <a:spcBef>
                <a:spcPts val="830"/>
              </a:spcBef>
              <a:buNone/>
            </a:pPr>
            <a:r>
              <a:rPr lang="es-ES" sz="1200" dirty="0">
                <a:solidFill>
                  <a:srgbClr val="5A5A4C"/>
                </a:solidFill>
                <a:latin typeface="Work Sans" pitchFamily="34" charset="0"/>
              </a:rPr>
              <a:t>Crea un navegador Chrome remoto, conectado al contenedor.</a:t>
            </a:r>
            <a:br>
              <a:rPr lang="es-ES" sz="1200" dirty="0">
                <a:solidFill>
                  <a:srgbClr val="5A5A4C"/>
                </a:solidFill>
                <a:latin typeface="Work Sans" pitchFamily="34" charset="0"/>
              </a:rPr>
            </a:br>
            <a:r>
              <a:rPr lang="es-ES" sz="1200" dirty="0">
                <a:solidFill>
                  <a:srgbClr val="5A5A4C"/>
                </a:solidFill>
                <a:latin typeface="Work Sans" pitchFamily="34" charset="0"/>
              </a:rPr>
              <a:t>Permite controlar el navegador desde el test.</a:t>
            </a:r>
            <a:endParaRPr lang="en-US" sz="1200" dirty="0">
              <a:solidFill>
                <a:srgbClr val="5A5A4C"/>
              </a:solidFill>
              <a:latin typeface="Work Sans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7E9BEF-CD8F-57AA-041B-19072FC251D1}"/>
              </a:ext>
            </a:extLst>
          </p:cNvPr>
          <p:cNvSpPr txBox="1"/>
          <p:nvPr/>
        </p:nvSpPr>
        <p:spPr>
          <a:xfrm>
            <a:off x="6021614" y="710723"/>
            <a:ext cx="596718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@Testcontainers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static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{ new File("target/videos").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mkdirs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();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@Container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BrowserWebDriverContainer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&lt;?&gt; container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@Test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testHttpCat404Direct()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RemoteWebDriver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driver = new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RemoteWebDriver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driver.get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("https://http.cat/status/404")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WebDriverWait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wait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= new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WebDriverWait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By.xpath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("//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img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[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contains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(@src,'404')]")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assertTrue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(img404.isDisplayed())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driver.quit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();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endParaRPr lang="es-ES" dirty="0"/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53FB8F76-9018-741B-2E76-440B427F2BF1}"/>
              </a:ext>
            </a:extLst>
          </p:cNvPr>
          <p:cNvSpPr/>
          <p:nvPr/>
        </p:nvSpPr>
        <p:spPr>
          <a:xfrm>
            <a:off x="5888296" y="1359588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00A8B329-1904-50B5-D7A1-6FB82504EF75}"/>
              </a:ext>
            </a:extLst>
          </p:cNvPr>
          <p:cNvSpPr/>
          <p:nvPr/>
        </p:nvSpPr>
        <p:spPr>
          <a:xfrm>
            <a:off x="5888295" y="1834585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2DF2A222-6ACD-FAF3-81A3-1F6DD5557E92}"/>
              </a:ext>
            </a:extLst>
          </p:cNvPr>
          <p:cNvSpPr/>
          <p:nvPr/>
        </p:nvSpPr>
        <p:spPr>
          <a:xfrm>
            <a:off x="5888298" y="2309582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760DF6DA-DBD0-8985-B6F6-A0E2F244820F}"/>
              </a:ext>
            </a:extLst>
          </p:cNvPr>
          <p:cNvSpPr/>
          <p:nvPr/>
        </p:nvSpPr>
        <p:spPr>
          <a:xfrm>
            <a:off x="5890179" y="2812521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99697407-2428-0678-E707-058616FF81D1}"/>
              </a:ext>
            </a:extLst>
          </p:cNvPr>
          <p:cNvSpPr/>
          <p:nvPr/>
        </p:nvSpPr>
        <p:spPr>
          <a:xfrm>
            <a:off x="5890179" y="3295684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5C19200B-046C-C2F8-6C7A-2D1AAFFCA51B}"/>
              </a:ext>
            </a:extLst>
          </p:cNvPr>
          <p:cNvSpPr/>
          <p:nvPr/>
        </p:nvSpPr>
        <p:spPr>
          <a:xfrm>
            <a:off x="5890179" y="3811811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52" name="Object 2">
            <a:extLst>
              <a:ext uri="{FF2B5EF4-FFF2-40B4-BE49-F238E27FC236}">
                <a16:creationId xmlns:a16="http://schemas.microsoft.com/office/drawing/2014/main" id="{70D29153-D2A0-CEE8-2BEA-8989F44A3315}"/>
              </a:ext>
            </a:extLst>
          </p:cNvPr>
          <p:cNvSpPr/>
          <p:nvPr/>
        </p:nvSpPr>
        <p:spPr>
          <a:xfrm>
            <a:off x="5888298" y="4237512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2E4E32CC-15F3-2CD9-A75C-2DB0C67C0E83}"/>
              </a:ext>
            </a:extLst>
          </p:cNvPr>
          <p:cNvSpPr/>
          <p:nvPr/>
        </p:nvSpPr>
        <p:spPr>
          <a:xfrm>
            <a:off x="5888298" y="4720675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  <p:sp>
        <p:nvSpPr>
          <p:cNvPr id="54" name="Object 2">
            <a:extLst>
              <a:ext uri="{FF2B5EF4-FFF2-40B4-BE49-F238E27FC236}">
                <a16:creationId xmlns:a16="http://schemas.microsoft.com/office/drawing/2014/main" id="{BFD3B31B-0DD6-E2ED-F485-445AC4E0D817}"/>
              </a:ext>
            </a:extLst>
          </p:cNvPr>
          <p:cNvSpPr/>
          <p:nvPr/>
        </p:nvSpPr>
        <p:spPr>
          <a:xfrm>
            <a:off x="5888294" y="5236802"/>
            <a:ext cx="133317" cy="133316"/>
          </a:xfrm>
          <a:prstGeom prst="ellipse">
            <a:avLst/>
          </a:prstGeom>
          <a:solidFill>
            <a:srgbClr val="4ED585"/>
          </a:solid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85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534</Words>
  <Application>Microsoft Office PowerPoint</Application>
  <PresentationFormat>Panorámica</PresentationFormat>
  <Paragraphs>105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Work Sans</vt:lpstr>
      <vt:lpstr>Arial</vt:lpstr>
      <vt:lpstr>Arial Unicode MS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Recap</dc:title>
  <dc:subject>Event Recap</dc:subject>
  <dc:creator>Jelen Ceinos</dc:creator>
  <cp:lastModifiedBy>Elena Ceinos Abeijon</cp:lastModifiedBy>
  <cp:revision>5</cp:revision>
  <dcterms:created xsi:type="dcterms:W3CDTF">2025-05-02T11:15:00Z</dcterms:created>
  <dcterms:modified xsi:type="dcterms:W3CDTF">2025-05-04T19:46:07Z</dcterms:modified>
</cp:coreProperties>
</file>